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74" r:id="rId25"/>
    <p:sldId id="275" r:id="rId26"/>
    <p:sldId id="2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86432" autoAdjust="0"/>
  </p:normalViewPr>
  <p:slideViewPr>
    <p:cSldViewPr snapToGrid="0">
      <p:cViewPr varScale="1">
        <p:scale>
          <a:sx n="69" d="100"/>
          <a:sy n="69" d="100"/>
        </p:scale>
        <p:origin x="90" y="10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22-Jan-22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22-Jan-22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n-US" dirty="0"/>
              <a:t>Longest increasing subsequence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3"/>
            <a:ext cx="4989628" cy="340677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Data Structure and Algorithms II Laboratory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CSE  2218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Section: D</a:t>
            </a:r>
          </a:p>
          <a:p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Course Instructor: </a:t>
            </a:r>
          </a:p>
          <a:p>
            <a:r>
              <a:rPr lang="en-US" sz="2000" b="1" dirty="0" err="1">
                <a:solidFill>
                  <a:srgbClr val="FFFF00"/>
                </a:solidFill>
              </a:rPr>
              <a:t>Akib</a:t>
            </a:r>
            <a:r>
              <a:rPr lang="en-US" sz="2000" b="1" dirty="0">
                <a:solidFill>
                  <a:srgbClr val="FFFF00"/>
                </a:solidFill>
              </a:rPr>
              <a:t> Zaman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Lecturer, Dept. of CSE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United International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=3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70132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94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93010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56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90832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6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8531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27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=4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69029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01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6231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712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6510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43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2905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97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579889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49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=5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70835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60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5309918" cy="2872039"/>
          </a:xfrm>
        </p:spPr>
        <p:txBody>
          <a:bodyPr/>
          <a:lstStyle/>
          <a:p>
            <a:r>
              <a:rPr lang="en-US" sz="2000" b="1" dirty="0">
                <a:solidFill>
                  <a:schemeClr val="accent6"/>
                </a:solidFill>
              </a:rPr>
              <a:t>Group: D3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A9059BE-F76F-4A0E-909C-6EF2DAE45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636046"/>
              </p:ext>
            </p:extLst>
          </p:nvPr>
        </p:nvGraphicFramePr>
        <p:xfrm>
          <a:off x="1034661" y="3451848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21">
                  <a:extLst>
                    <a:ext uri="{9D8B030D-6E8A-4147-A177-3AD203B41FA5}">
                      <a16:colId xmlns:a16="http://schemas.microsoft.com/office/drawing/2014/main" val="207652853"/>
                    </a:ext>
                  </a:extLst>
                </a:gridCol>
                <a:gridCol w="4679945">
                  <a:extLst>
                    <a:ext uri="{9D8B030D-6E8A-4147-A177-3AD203B41FA5}">
                      <a16:colId xmlns:a16="http://schemas.microsoft.com/office/drawing/2014/main" val="25416829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24071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7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Abrar </a:t>
                      </a:r>
                      <a:r>
                        <a:rPr lang="en-US" b="1" dirty="0" err="1"/>
                        <a:t>Asef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011183005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29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Shihab Md Akash </a:t>
                      </a:r>
                      <a:r>
                        <a:rPr lang="en-US" b="1" dirty="0" err="1"/>
                        <a:t>Mondol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011192046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6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Amir Hamza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011201019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5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Hasibul Hasan Nirob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011201031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4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Final result: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5610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241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12822BD-8CF7-4472-A607-0DD012817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FEA145A6-660C-42A7-85AF-AF42E3C0A89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476FA-87D7-447B-800E-2E4DD967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9" y="202822"/>
            <a:ext cx="9476508" cy="66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34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2125138"/>
            <a:ext cx="5797283" cy="2260600"/>
          </a:xfrm>
        </p:spPr>
        <p:txBody>
          <a:bodyPr/>
          <a:lstStyle/>
          <a:p>
            <a:r>
              <a:rPr lang="en-US" b="1" dirty="0"/>
              <a:t>Thank you everyone for your patience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270" y="554184"/>
            <a:ext cx="5797283" cy="1600974"/>
          </a:xfrm>
        </p:spPr>
        <p:txBody>
          <a:bodyPr/>
          <a:lstStyle/>
          <a:p>
            <a:r>
              <a:rPr lang="en-US" b="1" dirty="0"/>
              <a:t>Any questions?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Sweating Jordan Peele | Know Your Meme">
            <a:extLst>
              <a:ext uri="{FF2B5EF4-FFF2-40B4-BE49-F238E27FC236}">
                <a16:creationId xmlns:a16="http://schemas.microsoft.com/office/drawing/2014/main" id="{B5FA7A92-4351-4FD0-BB41-A5FEF9541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"/>
          <a:stretch/>
        </p:blipFill>
        <p:spPr bwMode="auto">
          <a:xfrm>
            <a:off x="290944" y="2206120"/>
            <a:ext cx="7620000" cy="41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59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CD67985-D9DE-4058-8B2E-94DB611A72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17616" y="413490"/>
            <a:ext cx="9019646" cy="6042728"/>
          </a:xfrm>
        </p:spPr>
        <p:txBody>
          <a:bodyPr/>
          <a:lstStyle/>
          <a:p>
            <a:r>
              <a:rPr lang="en-US" sz="4000" b="1" dirty="0">
                <a:solidFill>
                  <a:srgbClr val="FFFF00"/>
                </a:solidFill>
              </a:rPr>
              <a:t>Longest  Increasing Subsequence</a:t>
            </a:r>
          </a:p>
          <a:p>
            <a:r>
              <a:rPr lang="en-US" sz="2800" dirty="0"/>
              <a:t>For instance:</a:t>
            </a:r>
          </a:p>
          <a:p>
            <a:r>
              <a:rPr lang="en-US" sz="2400" dirty="0"/>
              <a:t>Input: {10, 22, 9, 33, 21, 50, 41, 60}</a:t>
            </a:r>
          </a:p>
          <a:p>
            <a:r>
              <a:rPr lang="en-US" sz="2400" dirty="0">
                <a:solidFill>
                  <a:schemeClr val="accent6"/>
                </a:solidFill>
              </a:rPr>
              <a:t>Subsequences: {10}, {22},……….{10,9,33},………{10,22,33,50,60} etc.</a:t>
            </a:r>
          </a:p>
          <a:p>
            <a:r>
              <a:rPr lang="en-US" sz="2400" dirty="0">
                <a:solidFill>
                  <a:srgbClr val="FFC000"/>
                </a:solidFill>
              </a:rPr>
              <a:t>Increasing subsequences: {10,22,33,50,60}, {33,50,60} etc.</a:t>
            </a:r>
          </a:p>
          <a:p>
            <a:r>
              <a:rPr lang="en-US" sz="2400" dirty="0">
                <a:solidFill>
                  <a:srgbClr val="00B050"/>
                </a:solidFill>
              </a:rPr>
              <a:t>Longest increasing subsequence =&gt; {10,22,33,50,60}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                                                           =&gt; Length(LIS) =&gt; 5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70" y="1981200"/>
            <a:ext cx="11556929" cy="4181672"/>
          </a:xfrm>
        </p:spPr>
        <p:txBody>
          <a:bodyPr/>
          <a:lstStyle/>
          <a:p>
            <a:pPr algn="l"/>
            <a:r>
              <a:rPr lang="en-US" sz="2800" b="1" dirty="0"/>
              <a:t>Dynamic programming approach:</a:t>
            </a:r>
          </a:p>
          <a:p>
            <a:pPr algn="l"/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F6CFC80E-1B8A-4349-A13C-F2C8F0E7C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561570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0F0C823-AA35-432A-A018-B132C9AE7F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60779" y="1818856"/>
            <a:ext cx="7309087" cy="1127544"/>
          </a:xfrm>
        </p:spPr>
        <p:txBody>
          <a:bodyPr/>
          <a:lstStyle/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=1</a:t>
            </a:r>
          </a:p>
        </p:txBody>
      </p:sp>
      <p:graphicFrame>
        <p:nvGraphicFramePr>
          <p:cNvPr id="47" name="Table 42">
            <a:extLst>
              <a:ext uri="{FF2B5EF4-FFF2-40B4-BE49-F238E27FC236}">
                <a16:creationId xmlns:a16="http://schemas.microsoft.com/office/drawing/2014/main" id="{9EB88043-B940-4EDF-8F01-05D63DABB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2487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For i =1</a:t>
            </a:r>
            <a:endParaRPr lang="en-US" sz="2800" dirty="0"/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76917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08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=2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426563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62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=3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65821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48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1D98615-B8CF-4BCE-AC2F-E8BE9F93A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D72D93B2-5D15-40B2-B310-A16392BA5A1B}"/>
              </a:ext>
            </a:extLst>
          </p:cNvPr>
          <p:cNvSpPr txBox="1">
            <a:spLocks/>
          </p:cNvSpPr>
          <p:nvPr/>
        </p:nvSpPr>
        <p:spPr>
          <a:xfrm>
            <a:off x="1360779" y="1818856"/>
            <a:ext cx="7309087" cy="11275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For </a:t>
            </a:r>
            <a:r>
              <a:rPr lang="en-US" sz="2800" dirty="0" err="1"/>
              <a:t>i</a:t>
            </a:r>
            <a:r>
              <a:rPr lang="en-US" sz="2800" dirty="0"/>
              <a:t> =3</a:t>
            </a:r>
          </a:p>
        </p:txBody>
      </p:sp>
      <p:graphicFrame>
        <p:nvGraphicFramePr>
          <p:cNvPr id="19" name="Table 42">
            <a:extLst>
              <a:ext uri="{FF2B5EF4-FFF2-40B4-BE49-F238E27FC236}">
                <a16:creationId xmlns:a16="http://schemas.microsoft.com/office/drawing/2014/main" id="{7DC24199-555C-4002-A5CC-2056E40A2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53602"/>
              </p:ext>
            </p:extLst>
          </p:nvPr>
        </p:nvGraphicFramePr>
        <p:xfrm>
          <a:off x="524938" y="3158069"/>
          <a:ext cx="10994085" cy="249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5">
                  <a:extLst>
                    <a:ext uri="{9D8B030D-6E8A-4147-A177-3AD203B41FA5}">
                      <a16:colId xmlns:a16="http://schemas.microsoft.com/office/drawing/2014/main" val="15408501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83295656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8797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130727716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25695802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1825827357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2333747250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3303999418"/>
                    </a:ext>
                  </a:extLst>
                </a:gridCol>
                <a:gridCol w="1221565">
                  <a:extLst>
                    <a:ext uri="{9D8B030D-6E8A-4147-A177-3AD203B41FA5}">
                      <a16:colId xmlns:a16="http://schemas.microsoft.com/office/drawing/2014/main" val="4081380388"/>
                    </a:ext>
                  </a:extLst>
                </a:gridCol>
              </a:tblGrid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Iterator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541762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68028"/>
                  </a:ext>
                </a:extLst>
              </a:tr>
              <a:tr h="8325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47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03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100</TotalTime>
  <Words>574</Words>
  <Application>Microsoft Office PowerPoint</Application>
  <PresentationFormat>Widescreen</PresentationFormat>
  <Paragraphs>430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 Bold</vt:lpstr>
      <vt:lpstr>Courier New</vt:lpstr>
      <vt:lpstr>Daytona Pro Light</vt:lpstr>
      <vt:lpstr>Office Theme</vt:lpstr>
      <vt:lpstr>Longest increasing subsequence</vt:lpstr>
      <vt:lpstr>About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everyone for your patience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Longest increasing subsequence</dc:title>
  <dc:creator>Hasibul Hasan Nirob</dc:creator>
  <cp:lastModifiedBy>Hasibul Hasan Nirob</cp:lastModifiedBy>
  <cp:revision>10</cp:revision>
  <dcterms:created xsi:type="dcterms:W3CDTF">2022-01-06T14:59:26Z</dcterms:created>
  <dcterms:modified xsi:type="dcterms:W3CDTF">2022-01-22T10:59:22Z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